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4013" r:id="rId1"/>
  </p:sldMasterIdLst>
  <p:sldIdLst>
    <p:sldId id="256" r:id="rId2"/>
    <p:sldId id="259" r:id="rId3"/>
    <p:sldId id="260" r:id="rId4"/>
    <p:sldId id="261" r:id="rId5"/>
    <p:sldId id="266" r:id="rId6"/>
    <p:sldId id="267" r:id="rId7"/>
    <p:sldId id="268" r:id="rId8"/>
    <p:sldId id="269" r:id="rId9"/>
    <p:sldId id="270" r:id="rId10"/>
    <p:sldId id="271" r:id="rId11"/>
    <p:sldId id="272" r:id="rId12"/>
    <p:sldId id="273" r:id="rId13"/>
    <p:sldId id="274" r:id="rId14"/>
    <p:sldId id="275" r:id="rId15"/>
    <p:sldId id="288" r:id="rId16"/>
    <p:sldId id="289" r:id="rId17"/>
    <p:sldId id="290" r:id="rId18"/>
    <p:sldId id="291" r:id="rId19"/>
    <p:sldId id="292" r:id="rId20"/>
    <p:sldId id="276" r:id="rId21"/>
    <p:sldId id="277" r:id="rId22"/>
    <p:sldId id="293" r:id="rId23"/>
    <p:sldId id="278" r:id="rId24"/>
    <p:sldId id="279" r:id="rId25"/>
    <p:sldId id="287" r:id="rId26"/>
    <p:sldId id="286" r:id="rId27"/>
    <p:sldId id="285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45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50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6/6/2022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98109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6/6/2022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8778369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6/6/2022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31127830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6/6/2022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6760241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6/6/2022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61796850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6/6/2022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2898262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6/6/2022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88134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6/6/2022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05981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6/6/2022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11946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6/6/2022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69185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6/6/2022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3075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6/6/2022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10066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6/6/2022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74600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6/6/2022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5321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6/6/2022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05657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6/6/2022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93154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50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smtClean="0"/>
              <a:pPr/>
              <a:t>6/6/2022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97344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4" r:id="rId1"/>
    <p:sldLayoutId id="2147484015" r:id="rId2"/>
    <p:sldLayoutId id="2147484016" r:id="rId3"/>
    <p:sldLayoutId id="2147484017" r:id="rId4"/>
    <p:sldLayoutId id="2147484018" r:id="rId5"/>
    <p:sldLayoutId id="2147484019" r:id="rId6"/>
    <p:sldLayoutId id="2147484020" r:id="rId7"/>
    <p:sldLayoutId id="2147484021" r:id="rId8"/>
    <p:sldLayoutId id="2147484022" r:id="rId9"/>
    <p:sldLayoutId id="2147484023" r:id="rId10"/>
    <p:sldLayoutId id="2147484024" r:id="rId11"/>
    <p:sldLayoutId id="2147484025" r:id="rId12"/>
    <p:sldLayoutId id="2147484026" r:id="rId13"/>
    <p:sldLayoutId id="2147484027" r:id="rId14"/>
    <p:sldLayoutId id="2147484028" r:id="rId15"/>
    <p:sldLayoutId id="2147484029" r:id="rId16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02C94389-692A-60D4-EC66-12329FB238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679621"/>
            <a:ext cx="10852017" cy="1247254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rgbClr val="0070C0"/>
                </a:solidFill>
              </a:rPr>
              <a:t>  </a:t>
            </a:r>
            <a:r>
              <a:rPr lang="en-IN" b="1" dirty="0">
                <a:solidFill>
                  <a:srgbClr val="0070C0"/>
                </a:solidFill>
              </a:rPr>
              <a:t>BANKING MANAGEMENT SYSTEM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E7221C61-6404-45D6-66F2-8109909648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32196" y="7806088"/>
            <a:ext cx="7766936" cy="211755"/>
          </a:xfrm>
        </p:spPr>
        <p:txBody>
          <a:bodyPr>
            <a:normAutofit fontScale="47500" lnSpcReduction="20000"/>
          </a:bodyPr>
          <a:lstStyle/>
          <a:p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F90BD8-2292-FABE-4DFD-404E28D67808}"/>
              </a:ext>
            </a:extLst>
          </p:cNvPr>
          <p:cNvSpPr txBox="1"/>
          <p:nvPr/>
        </p:nvSpPr>
        <p:spPr>
          <a:xfrm>
            <a:off x="562605" y="2843608"/>
            <a:ext cx="30692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Under the Guidance of ,</a:t>
            </a:r>
          </a:p>
          <a:p>
            <a:endParaRPr lang="en-IN" b="1" dirty="0"/>
          </a:p>
          <a:p>
            <a:r>
              <a:rPr lang="en-IN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Mrs</a:t>
            </a:r>
            <a:r>
              <a:rPr lang="en-IN" b="1" dirty="0"/>
              <a:t>.  </a:t>
            </a:r>
            <a:r>
              <a:rPr lang="en-IN" b="1" dirty="0" err="1"/>
              <a:t>Indrakka</a:t>
            </a:r>
            <a:r>
              <a:rPr lang="en-IN" b="1" dirty="0"/>
              <a:t>  Mali Mam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61900C-B7EE-1C88-6ABE-9C1CA9D43059}"/>
              </a:ext>
            </a:extLst>
          </p:cNvPr>
          <p:cNvSpPr txBox="1"/>
          <p:nvPr/>
        </p:nvSpPr>
        <p:spPr>
          <a:xfrm>
            <a:off x="5957701" y="3826849"/>
            <a:ext cx="4013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Submitted BY,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A828E9-5369-370D-A34B-79445C0C406E}"/>
              </a:ext>
            </a:extLst>
          </p:cNvPr>
          <p:cNvSpPr txBox="1"/>
          <p:nvPr/>
        </p:nvSpPr>
        <p:spPr>
          <a:xfrm>
            <a:off x="6816112" y="4309185"/>
            <a:ext cx="315532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/>
              <a:t>Prashanth 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/>
              <a:t>Sreeja 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/>
              <a:t>Suma M 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/>
              <a:t>Sudha 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/>
              <a:t>Kushal Sharma M</a:t>
            </a:r>
          </a:p>
        </p:txBody>
      </p:sp>
    </p:spTree>
    <p:extLst>
      <p:ext uri="{BB962C8B-B14F-4D97-AF65-F5344CB8AC3E}">
        <p14:creationId xmlns:p14="http://schemas.microsoft.com/office/powerpoint/2010/main" val="25085500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20913DA-328C-E1DF-BBAC-23CBA10239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842" t="6457" r="3210" b="9473"/>
          <a:stretch/>
        </p:blipFill>
        <p:spPr>
          <a:xfrm>
            <a:off x="0" y="1198605"/>
            <a:ext cx="12320337" cy="570882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DD1494D-E05D-9143-C6AF-A0DA78D6850A}"/>
              </a:ext>
            </a:extLst>
          </p:cNvPr>
          <p:cNvSpPr txBox="1"/>
          <p:nvPr/>
        </p:nvSpPr>
        <p:spPr>
          <a:xfrm>
            <a:off x="134754" y="123828"/>
            <a:ext cx="100595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Display All details of Customer By Using </a:t>
            </a:r>
            <a:r>
              <a:rPr lang="en-US" b="1" dirty="0">
                <a:solidFill>
                  <a:srgbClr val="0070C0"/>
                </a:solidFill>
              </a:rPr>
              <a:t>GET</a:t>
            </a:r>
            <a:r>
              <a:rPr lang="en-US" b="1" dirty="0">
                <a:solidFill>
                  <a:srgbClr val="C00000"/>
                </a:solidFill>
              </a:rPr>
              <a:t> Method</a:t>
            </a:r>
          </a:p>
          <a:p>
            <a:endParaRPr lang="en-US" b="1" dirty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URL:http</a:t>
            </a:r>
            <a:r>
              <a:rPr lang="en-US" b="1" dirty="0">
                <a:solidFill>
                  <a:srgbClr val="0070C0"/>
                </a:solidFill>
              </a:rPr>
              <a:t>://localhost:8885/customer/</a:t>
            </a:r>
            <a:endParaRPr lang="en-IN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6941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234AE19-C431-2D84-47AE-2A1C512358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01" r="2421" b="13053"/>
          <a:stretch/>
        </p:blipFill>
        <p:spPr>
          <a:xfrm>
            <a:off x="0" y="957018"/>
            <a:ext cx="12192000" cy="590098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39D06A9-DE77-51E3-B8D8-9A7481438E81}"/>
              </a:ext>
            </a:extLst>
          </p:cNvPr>
          <p:cNvSpPr txBox="1"/>
          <p:nvPr/>
        </p:nvSpPr>
        <p:spPr>
          <a:xfrm>
            <a:off x="0" y="-15739"/>
            <a:ext cx="89899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Display All details of Account By Using  </a:t>
            </a:r>
            <a:r>
              <a:rPr lang="en-US" b="1" dirty="0">
                <a:solidFill>
                  <a:srgbClr val="0070C0"/>
                </a:solidFill>
              </a:rPr>
              <a:t>GET</a:t>
            </a:r>
            <a:r>
              <a:rPr lang="en-US" b="1" dirty="0">
                <a:solidFill>
                  <a:srgbClr val="C00000"/>
                </a:solidFill>
              </a:rPr>
              <a:t> method</a:t>
            </a:r>
          </a:p>
          <a:p>
            <a:endParaRPr lang="en-US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URL:</a:t>
            </a:r>
            <a:r>
              <a:rPr lang="en-US" b="1" dirty="0">
                <a:solidFill>
                  <a:srgbClr val="0070C0"/>
                </a:solidFill>
              </a:rPr>
              <a:t>http://localhost:8885/account/</a:t>
            </a:r>
            <a:endParaRPr lang="en-IN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18482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C7D94D7-318F-8395-849E-1A21E3EB9C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290" b="14106"/>
          <a:stretch/>
        </p:blipFill>
        <p:spPr>
          <a:xfrm>
            <a:off x="0" y="1161535"/>
            <a:ext cx="12192000" cy="570882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55FEBC6-7050-2F62-9538-A34614ACB8A5}"/>
              </a:ext>
            </a:extLst>
          </p:cNvPr>
          <p:cNvSpPr txBox="1"/>
          <p:nvPr/>
        </p:nvSpPr>
        <p:spPr>
          <a:xfrm>
            <a:off x="0" y="0"/>
            <a:ext cx="105396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Display the details of customer based on id By using </a:t>
            </a:r>
            <a:r>
              <a:rPr lang="en-US" b="1" dirty="0">
                <a:solidFill>
                  <a:srgbClr val="0070C0"/>
                </a:solidFill>
              </a:rPr>
              <a:t>GET</a:t>
            </a:r>
            <a:r>
              <a:rPr lang="en-US" b="1" dirty="0">
                <a:solidFill>
                  <a:srgbClr val="C00000"/>
                </a:solidFill>
              </a:rPr>
              <a:t> method</a:t>
            </a:r>
          </a:p>
          <a:p>
            <a:endParaRPr lang="en-US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URL:</a:t>
            </a:r>
            <a:r>
              <a:rPr lang="en-US" b="1" dirty="0">
                <a:solidFill>
                  <a:srgbClr val="0070C0"/>
                </a:solidFill>
              </a:rPr>
              <a:t>http://localhost:8885/account/1</a:t>
            </a:r>
            <a:endParaRPr lang="en-IN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88780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8EF593-CB4C-A390-A66D-242238B096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63" t="140" r="684" b="24140"/>
          <a:stretch/>
        </p:blipFill>
        <p:spPr>
          <a:xfrm>
            <a:off x="0" y="1495168"/>
            <a:ext cx="12192000" cy="539990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3B74047-341C-D874-3C99-E2BF5B0B6AC0}"/>
              </a:ext>
            </a:extLst>
          </p:cNvPr>
          <p:cNvSpPr txBox="1"/>
          <p:nvPr/>
        </p:nvSpPr>
        <p:spPr>
          <a:xfrm>
            <a:off x="173255" y="192505"/>
            <a:ext cx="110590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Display the details of customer Account based on id By using </a:t>
            </a:r>
            <a:r>
              <a:rPr lang="en-US" b="1" dirty="0">
                <a:solidFill>
                  <a:srgbClr val="0070C0"/>
                </a:solidFill>
              </a:rPr>
              <a:t>GET</a:t>
            </a:r>
            <a:r>
              <a:rPr lang="en-US" b="1" dirty="0">
                <a:solidFill>
                  <a:srgbClr val="C00000"/>
                </a:solidFill>
              </a:rPr>
              <a:t> method</a:t>
            </a:r>
          </a:p>
          <a:p>
            <a:endParaRPr lang="en-US" b="1" dirty="0"/>
          </a:p>
          <a:p>
            <a:r>
              <a:rPr lang="en-US" b="1" dirty="0"/>
              <a:t>URL:</a:t>
            </a:r>
            <a:r>
              <a:rPr lang="en-US" b="1" dirty="0">
                <a:solidFill>
                  <a:srgbClr val="0070C0"/>
                </a:solidFill>
              </a:rPr>
              <a:t>http://localhost:8885/account/2</a:t>
            </a:r>
            <a:endParaRPr lang="en-IN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54578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2FCCE65-ED44-92A5-D5FC-53CA0852F3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684" b="12281"/>
          <a:stretch/>
        </p:blipFill>
        <p:spPr>
          <a:xfrm>
            <a:off x="0" y="1421026"/>
            <a:ext cx="12192000" cy="543697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F19065E-E135-683F-59E0-EB4552524EA9}"/>
              </a:ext>
            </a:extLst>
          </p:cNvPr>
          <p:cNvSpPr txBox="1"/>
          <p:nvPr/>
        </p:nvSpPr>
        <p:spPr>
          <a:xfrm>
            <a:off x="240632" y="86627"/>
            <a:ext cx="96156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Display the balance of customer based on id By using  </a:t>
            </a:r>
            <a:r>
              <a:rPr lang="en-US" b="1" dirty="0">
                <a:solidFill>
                  <a:srgbClr val="0070C0"/>
                </a:solidFill>
              </a:rPr>
              <a:t>GET</a:t>
            </a:r>
            <a:r>
              <a:rPr lang="en-US" b="1" dirty="0">
                <a:solidFill>
                  <a:srgbClr val="C00000"/>
                </a:solidFill>
              </a:rPr>
              <a:t> method</a:t>
            </a:r>
          </a:p>
          <a:p>
            <a:endParaRPr lang="en-US" b="1" dirty="0"/>
          </a:p>
          <a:p>
            <a:r>
              <a:rPr lang="en-US" b="1" dirty="0"/>
              <a:t>URL:http</a:t>
            </a:r>
            <a:r>
              <a:rPr lang="en-US" b="1" dirty="0">
                <a:solidFill>
                  <a:srgbClr val="0070C0"/>
                </a:solidFill>
              </a:rPr>
              <a:t>://localhost:8885/account/1/balance</a:t>
            </a:r>
            <a:endParaRPr lang="en-IN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72737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23B604F-4DA3-58BE-111B-3A254CEC2D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8140"/>
          <a:stretch/>
        </p:blipFill>
        <p:spPr>
          <a:xfrm>
            <a:off x="0" y="1309036"/>
            <a:ext cx="12192000" cy="554896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594BBD7-E767-CBC9-6789-16DDA500534E}"/>
              </a:ext>
            </a:extLst>
          </p:cNvPr>
          <p:cNvSpPr txBox="1"/>
          <p:nvPr/>
        </p:nvSpPr>
        <p:spPr>
          <a:xfrm>
            <a:off x="-1" y="231006"/>
            <a:ext cx="114794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If Customer wants to Change His Name By using </a:t>
            </a:r>
            <a:r>
              <a:rPr lang="en-US" b="1" dirty="0">
                <a:solidFill>
                  <a:srgbClr val="0070C0"/>
                </a:solidFill>
              </a:rPr>
              <a:t>PUT</a:t>
            </a:r>
            <a:r>
              <a:rPr lang="en-US" b="1" dirty="0">
                <a:solidFill>
                  <a:srgbClr val="C00000"/>
                </a:solidFill>
              </a:rPr>
              <a:t> method</a:t>
            </a:r>
          </a:p>
          <a:p>
            <a:endParaRPr lang="en-US" b="1" dirty="0"/>
          </a:p>
          <a:p>
            <a:r>
              <a:rPr lang="en-US" b="1" dirty="0"/>
              <a:t>URL:</a:t>
            </a:r>
            <a:r>
              <a:rPr lang="en-US" b="1" dirty="0">
                <a:solidFill>
                  <a:srgbClr val="0070C0"/>
                </a:solidFill>
              </a:rPr>
              <a:t>http://localhost:8885/customer/2/name/krish</a:t>
            </a:r>
            <a:endParaRPr lang="en-IN" b="1" dirty="0">
              <a:solidFill>
                <a:srgbClr val="0070C0"/>
              </a:solidFill>
            </a:endParaRPr>
          </a:p>
          <a:p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12382556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929CBC3-1D3A-EDF3-A638-180809A5BA35}"/>
              </a:ext>
            </a:extLst>
          </p:cNvPr>
          <p:cNvSpPr txBox="1"/>
          <p:nvPr/>
        </p:nvSpPr>
        <p:spPr>
          <a:xfrm>
            <a:off x="86627" y="92220"/>
            <a:ext cx="110113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if Customer wants to Change His City By using </a:t>
            </a:r>
            <a:r>
              <a:rPr lang="en-US" b="1" dirty="0">
                <a:solidFill>
                  <a:srgbClr val="0070C0"/>
                </a:solidFill>
              </a:rPr>
              <a:t>PUT</a:t>
            </a:r>
            <a:r>
              <a:rPr lang="en-US" b="1" dirty="0">
                <a:solidFill>
                  <a:srgbClr val="C00000"/>
                </a:solidFill>
              </a:rPr>
              <a:t> method </a:t>
            </a:r>
          </a:p>
          <a:p>
            <a:r>
              <a:rPr lang="en-US" b="1" dirty="0"/>
              <a:t> </a:t>
            </a:r>
          </a:p>
          <a:p>
            <a:r>
              <a:rPr lang="en-US" b="1" dirty="0"/>
              <a:t>URL:</a:t>
            </a:r>
            <a:r>
              <a:rPr lang="en-US" b="1" dirty="0">
                <a:solidFill>
                  <a:srgbClr val="0070C0"/>
                </a:solidFill>
              </a:rPr>
              <a:t>http://localhost:8885/customer/4/city/mumbai</a:t>
            </a:r>
            <a:endParaRPr lang="en-IN" b="1" dirty="0">
              <a:solidFill>
                <a:srgbClr val="0070C0"/>
              </a:solidFill>
            </a:endParaRPr>
          </a:p>
          <a:p>
            <a:endParaRPr lang="en-IN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F8586E1-C447-EE14-C3EC-4AA4B9CC5C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5193"/>
          <a:stretch/>
        </p:blipFill>
        <p:spPr>
          <a:xfrm>
            <a:off x="0" y="1108206"/>
            <a:ext cx="12192000" cy="5799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2109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D02D6B-50DC-9D72-D9FC-1FD4D2ECFFFE}"/>
              </a:ext>
            </a:extLst>
          </p:cNvPr>
          <p:cNvSpPr txBox="1"/>
          <p:nvPr/>
        </p:nvSpPr>
        <p:spPr>
          <a:xfrm>
            <a:off x="115503" y="202131"/>
            <a:ext cx="102990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if Customer wants to Change His State By using </a:t>
            </a:r>
            <a:r>
              <a:rPr lang="en-US" b="1" dirty="0">
                <a:solidFill>
                  <a:srgbClr val="0070C0"/>
                </a:solidFill>
              </a:rPr>
              <a:t>PUT</a:t>
            </a:r>
            <a:r>
              <a:rPr lang="en-US" b="1" dirty="0">
                <a:solidFill>
                  <a:srgbClr val="C00000"/>
                </a:solidFill>
              </a:rPr>
              <a:t> method</a:t>
            </a:r>
          </a:p>
          <a:p>
            <a:endParaRPr lang="en-US" b="1" dirty="0"/>
          </a:p>
          <a:p>
            <a:r>
              <a:rPr lang="en-US" b="1" dirty="0"/>
              <a:t>URL:</a:t>
            </a:r>
            <a:r>
              <a:rPr lang="en-US" b="1" dirty="0">
                <a:solidFill>
                  <a:srgbClr val="0070C0"/>
                </a:solidFill>
              </a:rPr>
              <a:t>http://localhost:8885/customer/4/state/maharashtra</a:t>
            </a:r>
          </a:p>
          <a:p>
            <a:endParaRPr lang="en-IN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AB015F-B4CB-701A-807B-823BE0DA5F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8561"/>
          <a:stretch/>
        </p:blipFill>
        <p:spPr>
          <a:xfrm>
            <a:off x="0" y="1285103"/>
            <a:ext cx="12192000" cy="5609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6652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C68C29B-41A9-10FE-CE4E-277A547E712C}"/>
              </a:ext>
            </a:extLst>
          </p:cNvPr>
          <p:cNvSpPr txBox="1"/>
          <p:nvPr/>
        </p:nvSpPr>
        <p:spPr>
          <a:xfrm>
            <a:off x="-1" y="149972"/>
            <a:ext cx="110840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if Customer wants to Change His Phone Number By using </a:t>
            </a:r>
            <a:r>
              <a:rPr lang="en-US" b="1" dirty="0">
                <a:solidFill>
                  <a:srgbClr val="0070C0"/>
                </a:solidFill>
              </a:rPr>
              <a:t>PUT</a:t>
            </a:r>
            <a:r>
              <a:rPr lang="en-US" b="1" dirty="0">
                <a:solidFill>
                  <a:srgbClr val="C00000"/>
                </a:solidFill>
              </a:rPr>
              <a:t> method</a:t>
            </a:r>
          </a:p>
          <a:p>
            <a:endParaRPr lang="en-US" b="1" dirty="0"/>
          </a:p>
          <a:p>
            <a:r>
              <a:rPr lang="en-US" b="1" dirty="0"/>
              <a:t>URL:</a:t>
            </a:r>
            <a:r>
              <a:rPr lang="en-US" b="1" dirty="0">
                <a:solidFill>
                  <a:srgbClr val="0070C0"/>
                </a:solidFill>
              </a:rPr>
              <a:t>http://localhost:8885/customer/3/phone/9456386215</a:t>
            </a:r>
            <a:endParaRPr lang="en-IN" b="1" dirty="0">
              <a:solidFill>
                <a:srgbClr val="0070C0"/>
              </a:solidFill>
            </a:endParaRPr>
          </a:p>
          <a:p>
            <a:endParaRPr lang="en-IN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8796B0-51B5-B383-7004-92AE56A3CF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7018"/>
          <a:stretch/>
        </p:blipFill>
        <p:spPr>
          <a:xfrm>
            <a:off x="0" y="1412085"/>
            <a:ext cx="12192000" cy="5482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2618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EBD9D3C-50ED-DB3D-59CD-195F1A6F7CCF}"/>
              </a:ext>
            </a:extLst>
          </p:cNvPr>
          <p:cNvSpPr txBox="1"/>
          <p:nvPr/>
        </p:nvSpPr>
        <p:spPr>
          <a:xfrm>
            <a:off x="0" y="96253"/>
            <a:ext cx="100969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if Customer wants to Change His Password By using  </a:t>
            </a:r>
            <a:r>
              <a:rPr lang="en-US" b="1" dirty="0">
                <a:solidFill>
                  <a:srgbClr val="0070C0"/>
                </a:solidFill>
              </a:rPr>
              <a:t>PUT</a:t>
            </a:r>
            <a:r>
              <a:rPr lang="en-US" b="1" dirty="0">
                <a:solidFill>
                  <a:srgbClr val="C00000"/>
                </a:solidFill>
              </a:rPr>
              <a:t> method</a:t>
            </a:r>
          </a:p>
          <a:p>
            <a:endParaRPr lang="en-US" b="1" dirty="0"/>
          </a:p>
          <a:p>
            <a:r>
              <a:rPr lang="en-US" b="1" dirty="0"/>
              <a:t>URL:</a:t>
            </a:r>
            <a:r>
              <a:rPr lang="en-US" b="1" dirty="0">
                <a:solidFill>
                  <a:srgbClr val="0070C0"/>
                </a:solidFill>
              </a:rPr>
              <a:t>http://localhost:8885/customer/2/password/krish123</a:t>
            </a:r>
            <a:endParaRPr lang="en-IN" b="1" dirty="0">
              <a:solidFill>
                <a:srgbClr val="0070C0"/>
              </a:solidFill>
            </a:endParaRPr>
          </a:p>
          <a:p>
            <a:endParaRPr lang="en-IN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4AB795-AFF5-D576-DC18-0C7362B08B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0526"/>
          <a:stretch/>
        </p:blipFill>
        <p:spPr>
          <a:xfrm>
            <a:off x="0" y="1296582"/>
            <a:ext cx="12192000" cy="5561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8049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0BB72A1-D8BB-EB3A-A099-CEE165138534}"/>
              </a:ext>
            </a:extLst>
          </p:cNvPr>
          <p:cNvSpPr txBox="1"/>
          <p:nvPr/>
        </p:nvSpPr>
        <p:spPr>
          <a:xfrm>
            <a:off x="606392" y="1665170"/>
            <a:ext cx="41003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>
                <a:solidFill>
                  <a:srgbClr val="FF0000"/>
                </a:solidFill>
              </a:rPr>
              <a:t>Introduction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F225C0-B613-2EFD-EA41-0D391BF267B5}"/>
              </a:ext>
            </a:extLst>
          </p:cNvPr>
          <p:cNvSpPr txBox="1"/>
          <p:nvPr/>
        </p:nvSpPr>
        <p:spPr>
          <a:xfrm>
            <a:off x="606393" y="2455092"/>
            <a:ext cx="915544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altLang="en-US" sz="2000" b="1" dirty="0">
                <a:solidFill>
                  <a:srgbClr val="00B050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The bank management system is an application for maintaining a person’s account in a bank. 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altLang="en-US" sz="2000" b="1" dirty="0">
                <a:solidFill>
                  <a:srgbClr val="00B050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The system provides the access to the customer to create an account, deposit and withdraw the cash from his account, also to view reports of all accounts present. 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altLang="en-US" sz="2000" b="1" dirty="0">
                <a:solidFill>
                  <a:srgbClr val="00B050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The following presentation provides the specification for the system.</a:t>
            </a:r>
            <a:endParaRPr lang="en-IN" sz="20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80028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4644776-6A75-4CD0-CA8B-670EE38E6C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r="685" b="20561"/>
          <a:stretch/>
        </p:blipFill>
        <p:spPr>
          <a:xfrm>
            <a:off x="1" y="1410102"/>
            <a:ext cx="12192000" cy="54478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9DF4098-CDED-3317-1B62-79E0E21996B0}"/>
              </a:ext>
            </a:extLst>
          </p:cNvPr>
          <p:cNvSpPr txBox="1"/>
          <p:nvPr/>
        </p:nvSpPr>
        <p:spPr>
          <a:xfrm>
            <a:off x="41709" y="154004"/>
            <a:ext cx="96413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if Account Holder wants to Deposit some money into his Account By using </a:t>
            </a:r>
            <a:r>
              <a:rPr lang="en-US" b="1" dirty="0">
                <a:solidFill>
                  <a:srgbClr val="0070C0"/>
                </a:solidFill>
              </a:rPr>
              <a:t>PUT</a:t>
            </a:r>
            <a:r>
              <a:rPr lang="en-US" b="1" dirty="0">
                <a:solidFill>
                  <a:srgbClr val="C00000"/>
                </a:solidFill>
              </a:rPr>
              <a:t> method</a:t>
            </a:r>
          </a:p>
          <a:p>
            <a:endParaRPr lang="en-US" b="1" dirty="0"/>
          </a:p>
          <a:p>
            <a:r>
              <a:rPr lang="en-US" b="1" dirty="0"/>
              <a:t>URL:http</a:t>
            </a:r>
            <a:r>
              <a:rPr lang="en-US" b="1" dirty="0">
                <a:solidFill>
                  <a:srgbClr val="0070C0"/>
                </a:solidFill>
              </a:rPr>
              <a:t>://localhost:8885/account/3/deposit/60000</a:t>
            </a:r>
            <a:endParaRPr lang="en-IN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48890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772A06-23A3-7121-134C-659C876F9C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8982"/>
          <a:stretch/>
        </p:blipFill>
        <p:spPr>
          <a:xfrm>
            <a:off x="0" y="1458097"/>
            <a:ext cx="12192000" cy="539990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0069DC0-5FCA-C4C1-37BC-BE6E0B77351A}"/>
              </a:ext>
            </a:extLst>
          </p:cNvPr>
          <p:cNvSpPr txBox="1"/>
          <p:nvPr/>
        </p:nvSpPr>
        <p:spPr>
          <a:xfrm>
            <a:off x="173255" y="259882"/>
            <a:ext cx="99236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if Account Holder wants to Withdraw some money into his Account By using </a:t>
            </a:r>
            <a:r>
              <a:rPr lang="en-US" b="1" dirty="0">
                <a:solidFill>
                  <a:srgbClr val="0070C0"/>
                </a:solidFill>
              </a:rPr>
              <a:t>PUT</a:t>
            </a:r>
            <a:r>
              <a:rPr lang="en-US" b="1" dirty="0">
                <a:solidFill>
                  <a:srgbClr val="C00000"/>
                </a:solidFill>
              </a:rPr>
              <a:t> method</a:t>
            </a:r>
          </a:p>
          <a:p>
            <a:endParaRPr lang="en-US" b="1" dirty="0"/>
          </a:p>
          <a:p>
            <a:r>
              <a:rPr lang="en-US" b="1" dirty="0"/>
              <a:t>URL:</a:t>
            </a:r>
            <a:r>
              <a:rPr lang="en-US" b="1" dirty="0">
                <a:solidFill>
                  <a:srgbClr val="0070C0"/>
                </a:solidFill>
              </a:rPr>
              <a:t>http://localhost:8885/account/1/withdraw/5000</a:t>
            </a:r>
            <a:endParaRPr lang="en-IN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29364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949A031-B960-AAC7-F94D-2BBB01CE90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8561"/>
          <a:stretch/>
        </p:blipFill>
        <p:spPr>
          <a:xfrm>
            <a:off x="0" y="1631092"/>
            <a:ext cx="12192000" cy="522690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DF49DE9-87C0-2858-9A17-F8112242B182}"/>
              </a:ext>
            </a:extLst>
          </p:cNvPr>
          <p:cNvSpPr txBox="1"/>
          <p:nvPr/>
        </p:nvSpPr>
        <p:spPr>
          <a:xfrm>
            <a:off x="0" y="154004"/>
            <a:ext cx="120508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rgbClr val="C00000"/>
                </a:solidFill>
              </a:rPr>
              <a:t>Account holder wants to transfer money into another account by using </a:t>
            </a:r>
            <a:r>
              <a:rPr lang="en-IN" b="1" dirty="0">
                <a:solidFill>
                  <a:srgbClr val="0070C0"/>
                </a:solidFill>
              </a:rPr>
              <a:t>PUT</a:t>
            </a:r>
            <a:r>
              <a:rPr lang="en-IN" b="1" dirty="0">
                <a:solidFill>
                  <a:srgbClr val="C00000"/>
                </a:solidFill>
              </a:rPr>
              <a:t> method</a:t>
            </a:r>
          </a:p>
          <a:p>
            <a:endParaRPr lang="en-IN" b="1" dirty="0"/>
          </a:p>
          <a:p>
            <a:r>
              <a:rPr lang="en-IN" b="1" i="0" dirty="0">
                <a:solidFill>
                  <a:srgbClr val="212121"/>
                </a:solidFill>
                <a:effectLst/>
              </a:rPr>
              <a:t>URL:</a:t>
            </a:r>
            <a:r>
              <a:rPr lang="en-IN" b="1" i="0" dirty="0">
                <a:solidFill>
                  <a:srgbClr val="0070C0"/>
                </a:solidFill>
                <a:effectLst/>
              </a:rPr>
              <a:t>http://localhost:8885/account/1/transfer/5/2000</a:t>
            </a:r>
            <a:endParaRPr lang="en-IN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29203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EBC4957-9BB2-F626-E048-D5AB6834A776}"/>
              </a:ext>
            </a:extLst>
          </p:cNvPr>
          <p:cNvSpPr txBox="1"/>
          <p:nvPr/>
        </p:nvSpPr>
        <p:spPr>
          <a:xfrm>
            <a:off x="105878" y="173255"/>
            <a:ext cx="96156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Deleting the customer details based on id By using </a:t>
            </a:r>
            <a:r>
              <a:rPr lang="en-US" b="1" dirty="0">
                <a:solidFill>
                  <a:srgbClr val="0070C0"/>
                </a:solidFill>
              </a:rPr>
              <a:t>DELETE </a:t>
            </a:r>
            <a:r>
              <a:rPr lang="en-US" b="1" dirty="0">
                <a:solidFill>
                  <a:srgbClr val="C00000"/>
                </a:solidFill>
              </a:rPr>
              <a:t>method</a:t>
            </a:r>
          </a:p>
          <a:p>
            <a:endParaRPr lang="en-US" b="1" dirty="0"/>
          </a:p>
          <a:p>
            <a:r>
              <a:rPr lang="en-US" b="1" dirty="0"/>
              <a:t>URL:</a:t>
            </a:r>
            <a:r>
              <a:rPr lang="en-US" b="1" dirty="0">
                <a:solidFill>
                  <a:srgbClr val="0070C0"/>
                </a:solidFill>
              </a:rPr>
              <a:t>http://localhost:8885/customer/3</a:t>
            </a:r>
          </a:p>
          <a:p>
            <a:endParaRPr lang="en-IN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2C3CF7-ED0B-B0A1-6F47-EFC986E0B4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9965"/>
          <a:stretch/>
        </p:blipFill>
        <p:spPr>
          <a:xfrm>
            <a:off x="0" y="1373584"/>
            <a:ext cx="12192000" cy="5484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171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0BC22EE-3D2D-39C0-67E8-98175760F0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1403"/>
          <a:stretch/>
        </p:blipFill>
        <p:spPr>
          <a:xfrm>
            <a:off x="0" y="1322173"/>
            <a:ext cx="12192000" cy="553582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D72941F-0AEA-229E-C9BF-8E6D41E82428}"/>
              </a:ext>
            </a:extLst>
          </p:cNvPr>
          <p:cNvSpPr txBox="1"/>
          <p:nvPr/>
        </p:nvSpPr>
        <p:spPr>
          <a:xfrm>
            <a:off x="96253" y="211756"/>
            <a:ext cx="95578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Deleting the account details based on id By using </a:t>
            </a:r>
            <a:r>
              <a:rPr lang="en-US" b="1" dirty="0">
                <a:solidFill>
                  <a:srgbClr val="0070C0"/>
                </a:solidFill>
              </a:rPr>
              <a:t>DELETE </a:t>
            </a:r>
            <a:r>
              <a:rPr lang="en-US" b="1" dirty="0">
                <a:solidFill>
                  <a:srgbClr val="C00000"/>
                </a:solidFill>
              </a:rPr>
              <a:t>method</a:t>
            </a:r>
          </a:p>
          <a:p>
            <a:endParaRPr lang="en-US" b="1" dirty="0"/>
          </a:p>
          <a:p>
            <a:r>
              <a:rPr lang="en-US" b="1" dirty="0"/>
              <a:t>URL:</a:t>
            </a:r>
            <a:r>
              <a:rPr lang="en-US" b="1" dirty="0">
                <a:solidFill>
                  <a:srgbClr val="0070C0"/>
                </a:solidFill>
              </a:rPr>
              <a:t>http://localhost:8889/account/3</a:t>
            </a:r>
          </a:p>
          <a:p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18954170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1956A5-36AB-4361-AD77-173C289385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316" b="33473"/>
          <a:stretch/>
        </p:blipFill>
        <p:spPr>
          <a:xfrm>
            <a:off x="0" y="840258"/>
            <a:ext cx="12192000" cy="601774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B5D54C8-385C-BC48-6963-5D31EDBCE16D}"/>
              </a:ext>
            </a:extLst>
          </p:cNvPr>
          <p:cNvSpPr txBox="1"/>
          <p:nvPr/>
        </p:nvSpPr>
        <p:spPr>
          <a:xfrm>
            <a:off x="0" y="96253"/>
            <a:ext cx="11646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rgbClr val="FF0000"/>
                </a:solidFill>
              </a:rPr>
              <a:t>Customer and Account tables in Database :</a:t>
            </a:r>
          </a:p>
        </p:txBody>
      </p:sp>
    </p:spTree>
    <p:extLst>
      <p:ext uri="{BB962C8B-B14F-4D97-AF65-F5344CB8AC3E}">
        <p14:creationId xmlns:p14="http://schemas.microsoft.com/office/powerpoint/2010/main" val="14935422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E3208F-A5E6-4794-F784-DA0A22D9571C}"/>
              </a:ext>
            </a:extLst>
          </p:cNvPr>
          <p:cNvSpPr txBox="1"/>
          <p:nvPr/>
        </p:nvSpPr>
        <p:spPr>
          <a:xfrm>
            <a:off x="0" y="539015"/>
            <a:ext cx="993483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Conclusion:</a:t>
            </a:r>
          </a:p>
          <a:p>
            <a:endParaRPr lang="en-IN" sz="4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445C55-87AD-7231-09E4-1EBF74732AD2}"/>
              </a:ext>
            </a:extLst>
          </p:cNvPr>
          <p:cNvSpPr txBox="1"/>
          <p:nvPr/>
        </p:nvSpPr>
        <p:spPr>
          <a:xfrm>
            <a:off x="770021" y="1684421"/>
            <a:ext cx="67473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5CEE34-F642-9343-B206-BB258EC0D59F}"/>
              </a:ext>
            </a:extLst>
          </p:cNvPr>
          <p:cNvSpPr txBox="1"/>
          <p:nvPr/>
        </p:nvSpPr>
        <p:spPr>
          <a:xfrm>
            <a:off x="163630" y="1721879"/>
            <a:ext cx="1069795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2800" b="1" dirty="0">
                <a:solidFill>
                  <a:schemeClr val="accent2">
                    <a:lumMod val="75000"/>
                  </a:schemeClr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This project is developed to nurture the needs of a user in a banking sector by embedding all the tasks of transactions taking place in a bank.</a:t>
            </a:r>
            <a:endParaRPr lang="en-IN" sz="28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59483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CE1808F-557A-A3FE-B558-CF90EA33187D}"/>
              </a:ext>
            </a:extLst>
          </p:cNvPr>
          <p:cNvSpPr txBox="1"/>
          <p:nvPr/>
        </p:nvSpPr>
        <p:spPr>
          <a:xfrm>
            <a:off x="3669957" y="2483317"/>
            <a:ext cx="552347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72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Thank You</a:t>
            </a:r>
          </a:p>
          <a:p>
            <a:endParaRPr lang="en-IN" sz="7200" dirty="0"/>
          </a:p>
        </p:txBody>
      </p:sp>
    </p:spTree>
    <p:extLst>
      <p:ext uri="{BB962C8B-B14F-4D97-AF65-F5344CB8AC3E}">
        <p14:creationId xmlns:p14="http://schemas.microsoft.com/office/powerpoint/2010/main" val="41046670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7168314-9F89-1315-7AEE-8AB10D81641E}"/>
              </a:ext>
            </a:extLst>
          </p:cNvPr>
          <p:cNvSpPr txBox="1"/>
          <p:nvPr/>
        </p:nvSpPr>
        <p:spPr>
          <a:xfrm>
            <a:off x="1684424" y="1193532"/>
            <a:ext cx="485113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>
                <a:solidFill>
                  <a:srgbClr val="002060"/>
                </a:solidFill>
              </a:rPr>
              <a:t>Modules:</a:t>
            </a:r>
          </a:p>
          <a:p>
            <a:endParaRPr lang="en-IN" sz="2000" b="1" dirty="0">
              <a:solidFill>
                <a:srgbClr val="002060"/>
              </a:solidFill>
            </a:endParaRPr>
          </a:p>
          <a:p>
            <a:endParaRPr lang="en-IN" sz="2000" b="1" dirty="0">
              <a:solidFill>
                <a:srgbClr val="00206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000" b="1" dirty="0">
              <a:solidFill>
                <a:srgbClr val="00206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AB7C44B-07FF-EE93-B55A-0C90D33378D5}"/>
              </a:ext>
            </a:extLst>
          </p:cNvPr>
          <p:cNvSpPr txBox="1"/>
          <p:nvPr/>
        </p:nvSpPr>
        <p:spPr>
          <a:xfrm>
            <a:off x="1617044" y="2300440"/>
            <a:ext cx="50436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b="1" dirty="0">
                <a:solidFill>
                  <a:srgbClr val="00B0F0"/>
                </a:solidFill>
              </a:rPr>
              <a:t>Account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400" b="1" dirty="0">
              <a:solidFill>
                <a:srgbClr val="00B0F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b="1" dirty="0">
                <a:solidFill>
                  <a:srgbClr val="00B0F0"/>
                </a:solidFill>
              </a:rPr>
              <a:t>Customer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E5C95F-E93E-12E2-4647-13F204EFF020}"/>
              </a:ext>
            </a:extLst>
          </p:cNvPr>
          <p:cNvSpPr txBox="1"/>
          <p:nvPr/>
        </p:nvSpPr>
        <p:spPr>
          <a:xfrm>
            <a:off x="1684424" y="3811604"/>
            <a:ext cx="485113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b="1" dirty="0">
                <a:solidFill>
                  <a:srgbClr val="00B0F0"/>
                </a:solidFill>
              </a:rPr>
              <a:t>Deposit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400" b="1" dirty="0">
              <a:solidFill>
                <a:srgbClr val="00B0F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b="1" dirty="0">
                <a:solidFill>
                  <a:srgbClr val="00B0F0"/>
                </a:solidFill>
              </a:rPr>
              <a:t>Withdraw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400" b="1" dirty="0">
              <a:solidFill>
                <a:srgbClr val="00B0F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b="1" dirty="0">
                <a:solidFill>
                  <a:srgbClr val="00B0F0"/>
                </a:solidFill>
              </a:rPr>
              <a:t>Transfer</a:t>
            </a:r>
          </a:p>
        </p:txBody>
      </p:sp>
    </p:spTree>
    <p:extLst>
      <p:ext uri="{BB962C8B-B14F-4D97-AF65-F5344CB8AC3E}">
        <p14:creationId xmlns:p14="http://schemas.microsoft.com/office/powerpoint/2010/main" val="11587642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5E3D096-F915-2931-1EA1-08BF501D50DC}"/>
              </a:ext>
            </a:extLst>
          </p:cNvPr>
          <p:cNvSpPr txBox="1"/>
          <p:nvPr/>
        </p:nvSpPr>
        <p:spPr>
          <a:xfrm>
            <a:off x="924025" y="481264"/>
            <a:ext cx="80755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>
                <a:solidFill>
                  <a:srgbClr val="0070C0"/>
                </a:solidFill>
              </a:rPr>
              <a:t>Software Requirements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868413-D4AD-F0FA-C9B8-2066C70DEEAE}"/>
              </a:ext>
            </a:extLst>
          </p:cNvPr>
          <p:cNvSpPr txBox="1"/>
          <p:nvPr/>
        </p:nvSpPr>
        <p:spPr>
          <a:xfrm>
            <a:off x="956110" y="1309038"/>
            <a:ext cx="513989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b="1" dirty="0">
                <a:solidFill>
                  <a:srgbClr val="00B050"/>
                </a:solidFill>
              </a:rPr>
              <a:t>Spring boot</a:t>
            </a:r>
          </a:p>
          <a:p>
            <a:endParaRPr lang="en-IN" sz="2000" b="1" dirty="0">
              <a:solidFill>
                <a:srgbClr val="00B05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b="1" dirty="0" err="1">
                <a:solidFill>
                  <a:srgbClr val="00B050"/>
                </a:solidFill>
              </a:rPr>
              <a:t>MySql</a:t>
            </a:r>
            <a:endParaRPr lang="en-IN" sz="2000" b="1" dirty="0">
              <a:solidFill>
                <a:srgbClr val="00B05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000" b="1" dirty="0">
              <a:solidFill>
                <a:srgbClr val="00B05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b="1" dirty="0">
                <a:solidFill>
                  <a:srgbClr val="00B050"/>
                </a:solidFill>
              </a:rPr>
              <a:t>Postman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62C22B-BB69-465B-6A30-C0AAE69C77A5}"/>
              </a:ext>
            </a:extLst>
          </p:cNvPr>
          <p:cNvSpPr txBox="1"/>
          <p:nvPr/>
        </p:nvSpPr>
        <p:spPr>
          <a:xfrm>
            <a:off x="708975" y="3548414"/>
            <a:ext cx="6121668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>
                <a:solidFill>
                  <a:srgbClr val="0070C0"/>
                </a:solidFill>
              </a:rPr>
              <a:t>Hardware Requirement</a:t>
            </a:r>
          </a:p>
          <a:p>
            <a:endParaRPr lang="en-IN" sz="3200" b="1" dirty="0">
              <a:solidFill>
                <a:srgbClr val="0070C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000" b="1" dirty="0">
                <a:solidFill>
                  <a:srgbClr val="00B050"/>
                </a:solidFill>
              </a:rPr>
              <a:t>Windows 10 or above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N" sz="2000" b="1" dirty="0">
              <a:solidFill>
                <a:srgbClr val="00B05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000" b="1" dirty="0">
                <a:solidFill>
                  <a:srgbClr val="00B050"/>
                </a:solidFill>
              </a:rPr>
              <a:t>RAM :4GB or above</a:t>
            </a:r>
          </a:p>
        </p:txBody>
      </p:sp>
    </p:spTree>
    <p:extLst>
      <p:ext uri="{BB962C8B-B14F-4D97-AF65-F5344CB8AC3E}">
        <p14:creationId xmlns:p14="http://schemas.microsoft.com/office/powerpoint/2010/main" val="3343871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796AD0E-AC90-515B-99C2-66B4F9D33F24}"/>
              </a:ext>
            </a:extLst>
          </p:cNvPr>
          <p:cNvSpPr txBox="1"/>
          <p:nvPr/>
        </p:nvSpPr>
        <p:spPr>
          <a:xfrm>
            <a:off x="192506" y="247525"/>
            <a:ext cx="35998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>
                <a:solidFill>
                  <a:srgbClr val="7030A0"/>
                </a:solidFill>
              </a:rPr>
              <a:t>Annotations Used: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4795D1B-7491-F8FF-1074-A7C3B26F7DA0}"/>
              </a:ext>
            </a:extLst>
          </p:cNvPr>
          <p:cNvSpPr txBox="1"/>
          <p:nvPr/>
        </p:nvSpPr>
        <p:spPr>
          <a:xfrm>
            <a:off x="269507" y="869844"/>
            <a:ext cx="26466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rgbClr val="00B050"/>
                </a:solidFill>
              </a:rPr>
              <a:t>1.@Entity</a:t>
            </a:r>
          </a:p>
          <a:p>
            <a:endParaRPr lang="en-IN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EAFA9D-3288-E590-E310-F8BF70DCDE06}"/>
              </a:ext>
            </a:extLst>
          </p:cNvPr>
          <p:cNvSpPr txBox="1"/>
          <p:nvPr/>
        </p:nvSpPr>
        <p:spPr>
          <a:xfrm>
            <a:off x="320624" y="1988202"/>
            <a:ext cx="10032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rgbClr val="00B050"/>
                </a:solidFill>
              </a:rPr>
              <a:t>2. @Id</a:t>
            </a:r>
          </a:p>
          <a:p>
            <a:endParaRPr lang="en-IN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E5343F-00AC-889A-7103-4DA7FE536AB5}"/>
              </a:ext>
            </a:extLst>
          </p:cNvPr>
          <p:cNvSpPr txBox="1"/>
          <p:nvPr/>
        </p:nvSpPr>
        <p:spPr>
          <a:xfrm>
            <a:off x="269507" y="3033797"/>
            <a:ext cx="23871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rgbClr val="00B050"/>
                </a:solidFill>
              </a:rPr>
              <a:t>3.@GeneratedValue</a:t>
            </a:r>
          </a:p>
          <a:p>
            <a:endParaRPr lang="en-IN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F80D29-C915-E7EE-6074-E4F20179C84C}"/>
              </a:ext>
            </a:extLst>
          </p:cNvPr>
          <p:cNvSpPr txBox="1"/>
          <p:nvPr/>
        </p:nvSpPr>
        <p:spPr>
          <a:xfrm>
            <a:off x="294221" y="4627008"/>
            <a:ext cx="3153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rgbClr val="00B050"/>
                </a:solidFill>
              </a:rPr>
              <a:t>4.@Rest Controller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3DA6F7-FC3E-D30D-98F2-63DF4CF87EAC}"/>
              </a:ext>
            </a:extLst>
          </p:cNvPr>
          <p:cNvSpPr txBox="1"/>
          <p:nvPr/>
        </p:nvSpPr>
        <p:spPr>
          <a:xfrm>
            <a:off x="269508" y="5443943"/>
            <a:ext cx="2030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rgbClr val="00B050"/>
                </a:solidFill>
              </a:rPr>
              <a:t>5.@Autowired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FA3438-A357-843D-BBAC-065E6DD6BFED}"/>
              </a:ext>
            </a:extLst>
          </p:cNvPr>
          <p:cNvSpPr txBox="1"/>
          <p:nvPr/>
        </p:nvSpPr>
        <p:spPr>
          <a:xfrm>
            <a:off x="662902" y="5827515"/>
            <a:ext cx="104458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i="0" dirty="0">
                <a:solidFill>
                  <a:srgbClr val="00B0F0"/>
                </a:solidFill>
                <a:effectLst/>
              </a:rPr>
              <a:t>Spring provides annotation-based auto-wiring by providing  @Autowired annotation. 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i="0" dirty="0">
                <a:solidFill>
                  <a:srgbClr val="00B0F0"/>
                </a:solidFill>
                <a:effectLst/>
              </a:rPr>
              <a:t>It is used to auto wire </a:t>
            </a:r>
            <a:r>
              <a:rPr lang="en-US" b="1" dirty="0">
                <a:solidFill>
                  <a:srgbClr val="00B0F0"/>
                </a:solidFill>
              </a:rPr>
              <a:t> </a:t>
            </a:r>
            <a:r>
              <a:rPr lang="en-US" b="1" i="0" dirty="0">
                <a:solidFill>
                  <a:srgbClr val="00B0F0"/>
                </a:solidFill>
                <a:effectLst/>
              </a:rPr>
              <a:t>spring bean on setter methods, instance variable, and  constructor</a:t>
            </a:r>
            <a:r>
              <a:rPr lang="en-US" b="1" i="0" dirty="0">
                <a:solidFill>
                  <a:srgbClr val="333333"/>
                </a:solidFill>
                <a:effectLst/>
              </a:rPr>
              <a:t>. </a:t>
            </a:r>
            <a:endParaRPr lang="en-IN" b="1" dirty="0">
              <a:solidFill>
                <a:srgbClr val="00B0F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8164380-FC81-6CC4-F4D0-28FE1102E5B5}"/>
              </a:ext>
            </a:extLst>
          </p:cNvPr>
          <p:cNvSpPr txBox="1"/>
          <p:nvPr/>
        </p:nvSpPr>
        <p:spPr>
          <a:xfrm>
            <a:off x="590784" y="4946404"/>
            <a:ext cx="97271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i="0" dirty="0">
                <a:solidFill>
                  <a:srgbClr val="00B0F0"/>
                </a:solidFill>
                <a:effectLst/>
              </a:rPr>
              <a:t>It can be considered as combination of @Conttoller  and @ResponseBody annotations.  </a:t>
            </a:r>
            <a:endParaRPr lang="en-IN" b="1" dirty="0">
              <a:solidFill>
                <a:srgbClr val="00B0F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665940-D046-8E8D-C540-FE1615563AE5}"/>
              </a:ext>
            </a:extLst>
          </p:cNvPr>
          <p:cNvSpPr txBox="1"/>
          <p:nvPr/>
        </p:nvSpPr>
        <p:spPr>
          <a:xfrm>
            <a:off x="553712" y="3436392"/>
            <a:ext cx="108021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rgbClr val="00B0F0"/>
                </a:solidFill>
              </a:rPr>
              <a:t>Marking a field with the @GeneratedValue annotation specifies that a value will be automatically generated for that field. 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rgbClr val="00B0F0"/>
                </a:solidFill>
              </a:rPr>
              <a:t>This is primarily intended for primary key fields but Object DB also supports this annotation for non-key numeric persistent fields as well.</a:t>
            </a:r>
            <a:endParaRPr lang="en-IN" b="1" dirty="0">
              <a:solidFill>
                <a:srgbClr val="00B0F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058DA05-069C-84A3-1951-7038B62D9B10}"/>
              </a:ext>
            </a:extLst>
          </p:cNvPr>
          <p:cNvSpPr txBox="1"/>
          <p:nvPr/>
        </p:nvSpPr>
        <p:spPr>
          <a:xfrm>
            <a:off x="543050" y="1228775"/>
            <a:ext cx="106892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rgbClr val="00B0F0"/>
                </a:solidFill>
              </a:rPr>
              <a:t>The @Entity annotation specifies that the class is an entity and is mapped to a database table. 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rgbClr val="00B0F0"/>
                </a:solidFill>
              </a:rPr>
              <a:t>The @Table annotation specifies the name of the database table to be used for mapping.</a:t>
            </a:r>
            <a:endParaRPr lang="en-IN" b="1" dirty="0">
              <a:solidFill>
                <a:srgbClr val="00B0F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1E781E5-3F6B-2903-EC2A-AA3F5B28F8AE}"/>
              </a:ext>
            </a:extLst>
          </p:cNvPr>
          <p:cNvSpPr txBox="1"/>
          <p:nvPr/>
        </p:nvSpPr>
        <p:spPr>
          <a:xfrm>
            <a:off x="578427" y="2310477"/>
            <a:ext cx="108021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i="0" dirty="0">
                <a:solidFill>
                  <a:srgbClr val="00B0F0"/>
                </a:solidFill>
                <a:effectLst/>
              </a:rPr>
              <a:t>The @Id annotation specifies the primary key of an entity and the @GeneratedValue provides for the specification of generation strategies for the values of primary keys.</a:t>
            </a:r>
            <a:endParaRPr lang="en-IN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23126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ED837AA-F86F-9EDD-ED27-41E4F459E1E6}"/>
              </a:ext>
            </a:extLst>
          </p:cNvPr>
          <p:cNvSpPr txBox="1"/>
          <p:nvPr/>
        </p:nvSpPr>
        <p:spPr>
          <a:xfrm>
            <a:off x="327259" y="452387"/>
            <a:ext cx="19834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rgbClr val="00B050"/>
                </a:solidFill>
              </a:rPr>
              <a:t>6.@GetMapping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C6E5C7-1222-BD50-03D4-B64F8A241D6D}"/>
              </a:ext>
            </a:extLst>
          </p:cNvPr>
          <p:cNvSpPr txBox="1"/>
          <p:nvPr/>
        </p:nvSpPr>
        <p:spPr>
          <a:xfrm>
            <a:off x="327256" y="1255204"/>
            <a:ext cx="1992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rgbClr val="00B050"/>
                </a:solidFill>
              </a:rPr>
              <a:t>7.@PutMapping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545C96-F9E7-688B-649D-A81682DD6824}"/>
              </a:ext>
            </a:extLst>
          </p:cNvPr>
          <p:cNvSpPr txBox="1"/>
          <p:nvPr/>
        </p:nvSpPr>
        <p:spPr>
          <a:xfrm>
            <a:off x="327257" y="2119344"/>
            <a:ext cx="2261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rgbClr val="00B050"/>
                </a:solidFill>
              </a:rPr>
              <a:t>8.@DeleteMapping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58737C-EBEB-E7E6-19F3-A85C68A1EC8F}"/>
              </a:ext>
            </a:extLst>
          </p:cNvPr>
          <p:cNvSpPr txBox="1"/>
          <p:nvPr/>
        </p:nvSpPr>
        <p:spPr>
          <a:xfrm>
            <a:off x="346507" y="4051418"/>
            <a:ext cx="23581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rgbClr val="00B050"/>
                </a:solidFill>
              </a:rPr>
              <a:t>10.@Repository  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9AC961-D83C-C022-B652-EF1FB5F6530A}"/>
              </a:ext>
            </a:extLst>
          </p:cNvPr>
          <p:cNvSpPr txBox="1"/>
          <p:nvPr/>
        </p:nvSpPr>
        <p:spPr>
          <a:xfrm>
            <a:off x="396065" y="5034011"/>
            <a:ext cx="17806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rgbClr val="00B050"/>
                </a:solidFill>
              </a:rPr>
              <a:t>11.@Query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AEED4A-2F9C-7C99-737F-494091DA7443}"/>
              </a:ext>
            </a:extLst>
          </p:cNvPr>
          <p:cNvSpPr txBox="1"/>
          <p:nvPr/>
        </p:nvSpPr>
        <p:spPr>
          <a:xfrm>
            <a:off x="2415073" y="452985"/>
            <a:ext cx="93871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i="0" dirty="0">
                <a:solidFill>
                  <a:srgbClr val="00B0F0"/>
                </a:solidFill>
                <a:effectLst/>
              </a:rPr>
              <a:t> It maps the HTTP GET requests on the specific handler method. 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rgbClr val="00B0F0"/>
                </a:solidFill>
              </a:rPr>
              <a:t> </a:t>
            </a:r>
            <a:r>
              <a:rPr lang="en-US" b="1" i="0" dirty="0">
                <a:solidFill>
                  <a:srgbClr val="00B0F0"/>
                </a:solidFill>
                <a:effectLst/>
              </a:rPr>
              <a:t>It is used  to create a web service endpoint that fetches</a:t>
            </a:r>
            <a:endParaRPr lang="en-IN" b="1" dirty="0">
              <a:solidFill>
                <a:srgbClr val="00B0F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366A28-2712-D09F-2507-2A558A800EAD}"/>
              </a:ext>
            </a:extLst>
          </p:cNvPr>
          <p:cNvSpPr txBox="1"/>
          <p:nvPr/>
        </p:nvSpPr>
        <p:spPr>
          <a:xfrm>
            <a:off x="2413521" y="1214917"/>
            <a:ext cx="81237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i="0" dirty="0">
                <a:solidFill>
                  <a:srgbClr val="00B0F0"/>
                </a:solidFill>
                <a:effectLst/>
              </a:rPr>
              <a:t> It maps the HTTP PUT requests on the specific handler method. 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rgbClr val="00B0F0"/>
                </a:solidFill>
              </a:rPr>
              <a:t> </a:t>
            </a:r>
            <a:r>
              <a:rPr lang="en-US" b="1" i="0" dirty="0">
                <a:solidFill>
                  <a:srgbClr val="00B0F0"/>
                </a:solidFill>
                <a:effectLst/>
              </a:rPr>
              <a:t>It is used to  create a web service endpoint that creates or updates</a:t>
            </a:r>
            <a:endParaRPr lang="en-IN" b="1" dirty="0">
              <a:solidFill>
                <a:srgbClr val="00B0F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9CA89A-E38C-A645-3EB2-73D54D0417D1}"/>
              </a:ext>
            </a:extLst>
          </p:cNvPr>
          <p:cNvSpPr txBox="1"/>
          <p:nvPr/>
        </p:nvSpPr>
        <p:spPr>
          <a:xfrm>
            <a:off x="2430897" y="2119344"/>
            <a:ext cx="83565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b="1" dirty="0">
                <a:solidFill>
                  <a:srgbClr val="00B0F0"/>
                </a:solidFill>
              </a:rPr>
              <a:t> </a:t>
            </a:r>
            <a:r>
              <a:rPr lang="en-US" b="1" i="0" dirty="0">
                <a:solidFill>
                  <a:srgbClr val="00B0F0"/>
                </a:solidFill>
                <a:effectLst/>
              </a:rPr>
              <a:t>It maps the HTTP DELETE requests on the specific handler method. 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i="0" dirty="0">
                <a:solidFill>
                  <a:srgbClr val="00B0F0"/>
                </a:solidFill>
                <a:effectLst/>
              </a:rPr>
              <a:t> It is used to create a web service endpoint that deletes a resource. </a:t>
            </a:r>
            <a:endParaRPr lang="en-IN" b="1" dirty="0">
              <a:solidFill>
                <a:srgbClr val="00B0F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B7E4E5C-A8D7-4FBB-56AF-EA14FB1C4E37}"/>
              </a:ext>
            </a:extLst>
          </p:cNvPr>
          <p:cNvSpPr txBox="1"/>
          <p:nvPr/>
        </p:nvSpPr>
        <p:spPr>
          <a:xfrm>
            <a:off x="327256" y="3082778"/>
            <a:ext cx="23581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rgbClr val="00B050"/>
                </a:solidFill>
              </a:rPr>
              <a:t>9.@PostMapping</a:t>
            </a:r>
          </a:p>
          <a:p>
            <a:endParaRPr lang="en-IN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AEEFF40-12BC-60C5-DCF5-8E4AD1F5E557}"/>
              </a:ext>
            </a:extLst>
          </p:cNvPr>
          <p:cNvSpPr txBox="1"/>
          <p:nvPr/>
        </p:nvSpPr>
        <p:spPr>
          <a:xfrm>
            <a:off x="2411518" y="3095135"/>
            <a:ext cx="79280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rgbClr val="00B0F0"/>
                </a:solidFill>
              </a:rPr>
              <a:t> </a:t>
            </a:r>
            <a:r>
              <a:rPr lang="en-US" b="1" i="0" dirty="0">
                <a:solidFill>
                  <a:srgbClr val="00B0F0"/>
                </a:solidFill>
                <a:effectLst/>
              </a:rPr>
              <a:t>It maps the HTTP POST requests on the specific handler method.  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rgbClr val="00B0F0"/>
                </a:solidFill>
              </a:rPr>
              <a:t> </a:t>
            </a:r>
            <a:r>
              <a:rPr lang="en-US" b="1" i="0" dirty="0">
                <a:solidFill>
                  <a:srgbClr val="00B0F0"/>
                </a:solidFill>
                <a:effectLst/>
              </a:rPr>
              <a:t>It is used to create a web service endpoint that creates</a:t>
            </a:r>
            <a:endParaRPr lang="en-IN" b="1" dirty="0">
              <a:solidFill>
                <a:srgbClr val="00B0F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IN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81F2394-212F-771D-A749-C982A0DA517F}"/>
              </a:ext>
            </a:extLst>
          </p:cNvPr>
          <p:cNvSpPr txBox="1"/>
          <p:nvPr/>
        </p:nvSpPr>
        <p:spPr>
          <a:xfrm>
            <a:off x="2418936" y="5034011"/>
            <a:ext cx="98562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rgbClr val="00B0F0"/>
                </a:solidFill>
              </a:rPr>
              <a:t> @Query annotation can only be used to annotate repository interface methods. 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rgbClr val="00B0F0"/>
                </a:solidFill>
              </a:rPr>
              <a:t> The call of the annotated methods will trigger the execution of the statement </a:t>
            </a:r>
          </a:p>
          <a:p>
            <a:r>
              <a:rPr lang="en-US" b="1" dirty="0">
                <a:solidFill>
                  <a:srgbClr val="00B0F0"/>
                </a:solidFill>
              </a:rPr>
              <a:t>       found in it, and their usage is pretty straightforward. </a:t>
            </a:r>
            <a:endParaRPr lang="en-IN" b="1" dirty="0">
              <a:solidFill>
                <a:srgbClr val="00B0F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3D61272-BC93-54F6-4653-F4A6252EAFC6}"/>
              </a:ext>
            </a:extLst>
          </p:cNvPr>
          <p:cNvSpPr txBox="1"/>
          <p:nvPr/>
        </p:nvSpPr>
        <p:spPr>
          <a:xfrm>
            <a:off x="2411518" y="4081049"/>
            <a:ext cx="82523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rgbClr val="00B0F0"/>
                </a:solidFill>
              </a:rPr>
              <a:t> @Repository’s job is to catch persistence-specific exceptions and </a:t>
            </a:r>
          </a:p>
          <a:p>
            <a:r>
              <a:rPr lang="en-US" b="1" dirty="0">
                <a:solidFill>
                  <a:srgbClr val="00B0F0"/>
                </a:solidFill>
              </a:rPr>
              <a:t>         re-throw them as one of spring’s unified unchecked exceptions. </a:t>
            </a:r>
            <a:endParaRPr lang="en-IN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1613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5B18581-CF10-A34E-2B14-D2B081795733}"/>
              </a:ext>
            </a:extLst>
          </p:cNvPr>
          <p:cNvSpPr txBox="1"/>
          <p:nvPr/>
        </p:nvSpPr>
        <p:spPr>
          <a:xfrm>
            <a:off x="375386" y="246480"/>
            <a:ext cx="2733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rgbClr val="00B050"/>
                </a:solidFill>
              </a:rPr>
              <a:t>12.@Transactional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D01840-F652-5EC3-165A-02672056A638}"/>
              </a:ext>
            </a:extLst>
          </p:cNvPr>
          <p:cNvSpPr txBox="1"/>
          <p:nvPr/>
        </p:nvSpPr>
        <p:spPr>
          <a:xfrm>
            <a:off x="375385" y="1214487"/>
            <a:ext cx="2310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rgbClr val="00B050"/>
                </a:solidFill>
              </a:rPr>
              <a:t>13.@Modifying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28D47D5-F3C3-8ADD-A905-5CAC39B58547}"/>
              </a:ext>
            </a:extLst>
          </p:cNvPr>
          <p:cNvSpPr txBox="1"/>
          <p:nvPr/>
        </p:nvSpPr>
        <p:spPr>
          <a:xfrm>
            <a:off x="375385" y="2194979"/>
            <a:ext cx="2502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rgbClr val="00B050"/>
                </a:solidFill>
              </a:rPr>
              <a:t>14.@Service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E368AE-1DA0-3F34-F8B1-2A362C6A06D3}"/>
              </a:ext>
            </a:extLst>
          </p:cNvPr>
          <p:cNvSpPr txBox="1"/>
          <p:nvPr/>
        </p:nvSpPr>
        <p:spPr>
          <a:xfrm>
            <a:off x="375385" y="2866389"/>
            <a:ext cx="33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rgbClr val="00B050"/>
                </a:solidFill>
              </a:rPr>
              <a:t>15.@RequestBody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581BD01-DBC2-2FC8-EF24-357D7D783648}"/>
              </a:ext>
            </a:extLst>
          </p:cNvPr>
          <p:cNvSpPr txBox="1"/>
          <p:nvPr/>
        </p:nvSpPr>
        <p:spPr>
          <a:xfrm>
            <a:off x="937807" y="3209057"/>
            <a:ext cx="8989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00B0F0"/>
              </a:buClr>
              <a:buFont typeface="Wingdings" panose="05000000000000000000" pitchFamily="2" charset="2"/>
              <a:buChar char="q"/>
            </a:pPr>
            <a:r>
              <a:rPr lang="en-IN" b="1" dirty="0">
                <a:solidFill>
                  <a:srgbClr val="00B0F0"/>
                </a:solidFill>
              </a:rPr>
              <a:t>It is used to bind HTTP request with an object in a method parameter.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0C74E7D-414F-D87A-8E6C-F998E62036EC}"/>
              </a:ext>
            </a:extLst>
          </p:cNvPr>
          <p:cNvSpPr txBox="1"/>
          <p:nvPr/>
        </p:nvSpPr>
        <p:spPr>
          <a:xfrm>
            <a:off x="920374" y="2498433"/>
            <a:ext cx="88552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b="1" dirty="0">
                <a:solidFill>
                  <a:srgbClr val="00B0F0"/>
                </a:solidFill>
              </a:rPr>
              <a:t>It is used at class level. It tells the spring that class contains the business logic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982BE2B-668C-F589-CE45-096004DADF48}"/>
              </a:ext>
            </a:extLst>
          </p:cNvPr>
          <p:cNvSpPr txBox="1"/>
          <p:nvPr/>
        </p:nvSpPr>
        <p:spPr>
          <a:xfrm>
            <a:off x="385012" y="3484511"/>
            <a:ext cx="2839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16.@BeanAnnotation</a:t>
            </a:r>
            <a:endParaRPr lang="en-IN" b="1" dirty="0">
              <a:solidFill>
                <a:srgbClr val="00B05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F41FD56-2041-72EF-192E-C27BF6C97814}"/>
              </a:ext>
            </a:extLst>
          </p:cNvPr>
          <p:cNvSpPr txBox="1"/>
          <p:nvPr/>
        </p:nvSpPr>
        <p:spPr>
          <a:xfrm>
            <a:off x="385012" y="4487817"/>
            <a:ext cx="38116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rgbClr val="00B050"/>
                </a:solidFill>
              </a:rPr>
              <a:t> </a:t>
            </a:r>
            <a:r>
              <a:rPr lang="en-US" b="1" dirty="0">
                <a:solidFill>
                  <a:srgbClr val="00B050"/>
                </a:solidFill>
              </a:rPr>
              <a:t>17.@ControllerAdvice</a:t>
            </a:r>
            <a:endParaRPr lang="en-IN" b="1" dirty="0">
              <a:solidFill>
                <a:srgbClr val="00B05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F27F976-E5C0-DF2F-AF6F-009521D4DF67}"/>
              </a:ext>
            </a:extLst>
          </p:cNvPr>
          <p:cNvSpPr txBox="1"/>
          <p:nvPr/>
        </p:nvSpPr>
        <p:spPr>
          <a:xfrm>
            <a:off x="385012" y="5624767"/>
            <a:ext cx="3334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rgbClr val="00B050"/>
                </a:solidFill>
              </a:rPr>
              <a:t>18.@ExceptionHandler 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D66BD7-B8A4-BF1A-807F-E633BF9923B8}"/>
              </a:ext>
            </a:extLst>
          </p:cNvPr>
          <p:cNvSpPr txBox="1"/>
          <p:nvPr/>
        </p:nvSpPr>
        <p:spPr>
          <a:xfrm>
            <a:off x="897367" y="642579"/>
            <a:ext cx="102810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rgbClr val="00B0F0"/>
                </a:solidFill>
              </a:rPr>
              <a:t>The @Transactional annotation is that specifies the semantics of the transactions on a method. </a:t>
            </a:r>
            <a:endParaRPr lang="en-IN" b="1" dirty="0">
              <a:solidFill>
                <a:srgbClr val="00B0F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D08739-69F9-B862-E9CA-3C7200AD4447}"/>
              </a:ext>
            </a:extLst>
          </p:cNvPr>
          <p:cNvSpPr txBox="1"/>
          <p:nvPr/>
        </p:nvSpPr>
        <p:spPr>
          <a:xfrm>
            <a:off x="938846" y="1560479"/>
            <a:ext cx="102810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rgbClr val="00B0F0"/>
                </a:solidFill>
              </a:rPr>
              <a:t>The @Modifying annotation is used to enhance the @query annotation so that we can execute not only select queries , but also Insert , Update , Delete , and even DDL queries.</a:t>
            </a:r>
            <a:endParaRPr lang="en-IN" b="1" dirty="0">
              <a:solidFill>
                <a:srgbClr val="00B0F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CF28389-F20E-6677-5860-965B5107D01B}"/>
              </a:ext>
            </a:extLst>
          </p:cNvPr>
          <p:cNvSpPr txBox="1"/>
          <p:nvPr/>
        </p:nvSpPr>
        <p:spPr>
          <a:xfrm>
            <a:off x="975917" y="5994099"/>
            <a:ext cx="111213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rgbClr val="00B0F0"/>
                </a:solidFill>
              </a:rPr>
              <a:t>The @ExceptionHandler is an annotation used to handle the specific exceptions </a:t>
            </a:r>
          </a:p>
          <a:p>
            <a:r>
              <a:rPr lang="en-US" b="1" dirty="0">
                <a:solidFill>
                  <a:srgbClr val="00B0F0"/>
                </a:solidFill>
              </a:rPr>
              <a:t>    and sending the custom responses to the client.</a:t>
            </a:r>
            <a:endParaRPr lang="en-IN" b="1" dirty="0">
              <a:solidFill>
                <a:srgbClr val="00B0F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4EE965-B461-4E82-07F2-3D610381F99E}"/>
              </a:ext>
            </a:extLst>
          </p:cNvPr>
          <p:cNvSpPr txBox="1"/>
          <p:nvPr/>
        </p:nvSpPr>
        <p:spPr>
          <a:xfrm>
            <a:off x="943140" y="3829789"/>
            <a:ext cx="101550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rgbClr val="00B0F0"/>
                </a:solidFill>
              </a:rPr>
              <a:t>Spring @Bean annotation tells that a method produces a bean to be managed by the spring container. It is a method-level annotation.</a:t>
            </a:r>
            <a:endParaRPr lang="en-IN" b="1" dirty="0">
              <a:solidFill>
                <a:srgbClr val="00B0F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754D9A7-F6AD-B593-7EAE-030B79C96592}"/>
              </a:ext>
            </a:extLst>
          </p:cNvPr>
          <p:cNvSpPr txBox="1"/>
          <p:nvPr/>
        </p:nvSpPr>
        <p:spPr>
          <a:xfrm>
            <a:off x="975917" y="4890958"/>
            <a:ext cx="106396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rgbClr val="00B0F0"/>
                </a:solidFill>
              </a:rPr>
              <a:t>This is a specialization of the @Component  Annotation which allows to handle exceptions </a:t>
            </a:r>
          </a:p>
          <a:p>
            <a:r>
              <a:rPr lang="en-US" b="1" dirty="0">
                <a:solidFill>
                  <a:srgbClr val="00B0F0"/>
                </a:solidFill>
              </a:rPr>
              <a:t>    across the whole application in one global handling component.</a:t>
            </a:r>
            <a:endParaRPr lang="en-IN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90722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8CAAC17-60FE-7388-3899-CD0ECF06BB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r="32105" b="5953"/>
          <a:stretch/>
        </p:blipFill>
        <p:spPr>
          <a:xfrm>
            <a:off x="247135" y="1075038"/>
            <a:ext cx="11714205" cy="5782961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C31BECC-8F05-5D25-785C-3ED1ADE9883C}"/>
              </a:ext>
            </a:extLst>
          </p:cNvPr>
          <p:cNvSpPr txBox="1"/>
          <p:nvPr/>
        </p:nvSpPr>
        <p:spPr>
          <a:xfrm>
            <a:off x="0" y="99244"/>
            <a:ext cx="5903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7030A0"/>
                </a:solidFill>
              </a:rPr>
              <a:t>S</a:t>
            </a:r>
            <a:r>
              <a:rPr lang="en-IN" sz="2800" b="1" dirty="0">
                <a:solidFill>
                  <a:srgbClr val="7030A0"/>
                </a:solidFill>
              </a:rPr>
              <a:t>TRUCTURE OF THE PROJECT</a:t>
            </a:r>
          </a:p>
        </p:txBody>
      </p:sp>
    </p:spTree>
    <p:extLst>
      <p:ext uri="{BB962C8B-B14F-4D97-AF65-F5344CB8AC3E}">
        <p14:creationId xmlns:p14="http://schemas.microsoft.com/office/powerpoint/2010/main" val="37264700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146270-9E40-9A46-F32F-73F56D5702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702" b="10667"/>
          <a:stretch/>
        </p:blipFill>
        <p:spPr>
          <a:xfrm>
            <a:off x="-77002" y="1203158"/>
            <a:ext cx="12269002" cy="580403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6B36B23-FD67-DB70-A5E7-179E4632E28B}"/>
              </a:ext>
            </a:extLst>
          </p:cNvPr>
          <p:cNvSpPr txBox="1"/>
          <p:nvPr/>
        </p:nvSpPr>
        <p:spPr>
          <a:xfrm>
            <a:off x="-1" y="2"/>
            <a:ext cx="977419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srgbClr val="C00000"/>
                </a:solidFill>
              </a:rPr>
              <a:t>Inserting the customer values By</a:t>
            </a:r>
            <a:r>
              <a:rPr lang="en-IN" b="1" dirty="0">
                <a:solidFill>
                  <a:srgbClr val="C00000"/>
                </a:solidFill>
              </a:rPr>
              <a:t> Using </a:t>
            </a:r>
            <a:r>
              <a:rPr lang="en-IN" b="1" dirty="0">
                <a:solidFill>
                  <a:srgbClr val="0070C0"/>
                </a:solidFill>
              </a:rPr>
              <a:t>POST</a:t>
            </a:r>
            <a:r>
              <a:rPr lang="en-IN" b="1" dirty="0">
                <a:solidFill>
                  <a:srgbClr val="C00000"/>
                </a:solidFill>
              </a:rPr>
              <a:t> Method</a:t>
            </a:r>
            <a:endParaRPr lang="en-IN" sz="2000" b="1" dirty="0">
              <a:solidFill>
                <a:srgbClr val="C00000"/>
              </a:solidFill>
            </a:endParaRPr>
          </a:p>
          <a:p>
            <a:endParaRPr lang="en-IN" sz="2000" b="1" dirty="0">
              <a:solidFill>
                <a:srgbClr val="002060"/>
              </a:solidFill>
            </a:endParaRPr>
          </a:p>
          <a:p>
            <a:r>
              <a:rPr lang="en-IN" sz="2000" b="1" dirty="0">
                <a:solidFill>
                  <a:srgbClr val="002060"/>
                </a:solidFill>
              </a:rPr>
              <a:t>URL:</a:t>
            </a:r>
            <a:r>
              <a:rPr lang="en-IN" sz="2000" b="1" dirty="0">
                <a:solidFill>
                  <a:srgbClr val="002060"/>
                </a:solidFill>
                <a:latin typeface="Inter"/>
              </a:rPr>
              <a:t>http</a:t>
            </a:r>
            <a:r>
              <a:rPr lang="en-IN" sz="2000" b="1" dirty="0">
                <a:solidFill>
                  <a:srgbClr val="0070C0"/>
                </a:solidFill>
                <a:latin typeface="Inter"/>
              </a:rPr>
              <a:t>://localhost:8885/customer/</a:t>
            </a:r>
            <a:endParaRPr lang="en-IN" sz="20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878427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F496CB"/>
      </a:accent1>
      <a:accent2>
        <a:srgbClr val="BC356F"/>
      </a:accent2>
      <a:accent3>
        <a:srgbClr val="E65331"/>
      </a:accent3>
      <a:accent4>
        <a:srgbClr val="F27E19"/>
      </a:accent4>
      <a:accent5>
        <a:srgbClr val="F2AC19"/>
      </a:accent5>
      <a:accent6>
        <a:srgbClr val="BC80E0"/>
      </a:accent6>
      <a:hlink>
        <a:srgbClr val="EF5285"/>
      </a:hlink>
      <a:folHlink>
        <a:srgbClr val="F77F90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23659B44-6E34-4CE8-8F0D-387DA799682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3710</TotalTime>
  <Words>1079</Words>
  <Application>Microsoft Office PowerPoint</Application>
  <PresentationFormat>Widescreen</PresentationFormat>
  <Paragraphs>137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4" baseType="lpstr">
      <vt:lpstr>Arial</vt:lpstr>
      <vt:lpstr>Inter</vt:lpstr>
      <vt:lpstr>Tahoma</vt:lpstr>
      <vt:lpstr>Trebuchet MS</vt:lpstr>
      <vt:lpstr>Wingdings</vt:lpstr>
      <vt:lpstr>Wingdings 3</vt:lpstr>
      <vt:lpstr>Facet</vt:lpstr>
      <vt:lpstr>  BANKING MANAGEMENT SYSTEM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BANKING MANAGEMENT SYSTEM</dc:title>
  <dc:creator>Mukupogula</dc:creator>
  <cp:lastModifiedBy>Joy Boy</cp:lastModifiedBy>
  <cp:revision>109</cp:revision>
  <dcterms:created xsi:type="dcterms:W3CDTF">2022-05-27T10:10:30Z</dcterms:created>
  <dcterms:modified xsi:type="dcterms:W3CDTF">2022-06-06T07:53:36Z</dcterms:modified>
</cp:coreProperties>
</file>